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2" r:id="rId5"/>
    <p:sldId id="260" r:id="rId6"/>
    <p:sldId id="270" r:id="rId7"/>
    <p:sldId id="261" r:id="rId8"/>
    <p:sldId id="271" r:id="rId9"/>
    <p:sldId id="266" r:id="rId10"/>
    <p:sldId id="267" r:id="rId11"/>
    <p:sldId id="263" r:id="rId12"/>
    <p:sldId id="264" r:id="rId13"/>
    <p:sldId id="26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67168-6AAF-4F11-FA83-BF33B2E456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5D2208-8CE0-4D77-2F78-47F6D80FFA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5F1FD4-6967-4C6D-D123-DA1F638E5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179F-EBA3-4840-9D76-2D18F90085A4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48938F-37BF-BB38-0CB8-D1A8CFE7D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A58093-D1D7-48ED-96E7-43F1F7371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61BDD-7274-41E2-A6AC-61FC66D39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974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F3209-3F9C-6691-E2B6-4FBF10310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C92B25-0868-A75B-299A-5604FD7F80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EA1C37-8900-D38C-EC38-8F40F6536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179F-EBA3-4840-9D76-2D18F90085A4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4AFAAB-ACD9-65E6-DF60-C0CE74481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04B456-A947-442C-DA3A-E1FE12349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61BDD-7274-41E2-A6AC-61FC66D39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679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3D99242-9A06-DBF1-1860-36BDAC7265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C4B120-36FB-31DF-38AE-7743295015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673374-7CF7-2838-2F8F-20BC7835B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179F-EBA3-4840-9D76-2D18F90085A4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7C3231-5A80-22BD-5B43-4B23B634E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4B98A1-1F76-A536-00E1-2D074E4A6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61BDD-7274-41E2-A6AC-61FC66D39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702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1DE38D-A0B8-81FB-62E1-47E421C36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8BD642-E3F7-9006-2F03-F7DB92E858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46BD15-A0FD-CD70-56B4-76CFCF118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179F-EBA3-4840-9D76-2D18F90085A4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BE01DA-E1B7-8C3E-097E-4B9E4415A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861281-2D60-5DDC-E92D-C125602B7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61BDD-7274-41E2-A6AC-61FC66D39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57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791E2-3E94-49DD-D39A-CBC761601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5A1DE0-8879-4FF3-4B32-2E2552B247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6BE247-0E5C-A5AB-EE3E-7F92FD934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179F-EBA3-4840-9D76-2D18F90085A4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051BD3-CF0E-6B2C-6DD6-8BD24D19C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76EEB0-8151-601F-AC12-900C7870A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61BDD-7274-41E2-A6AC-61FC66D39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793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8E220-7D14-3FB6-0C7A-1727327C1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2B86A2-9204-F4A0-25B6-7D82C8D167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C57485-B65D-8F3E-9F95-E7BC0C6DC1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606BB0-992C-EA03-6B8B-3545B0130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179F-EBA3-4840-9D76-2D18F90085A4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A50F54-9DEB-F515-9391-9DA5926D1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C1AC5A-04D4-F18B-4D8E-47C730FB2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61BDD-7274-41E2-A6AC-61FC66D39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26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C2194A-E5B3-8C99-3C6D-6948EFEFC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8C2C39-05D6-6E38-4133-D11B4F6DBD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71BDA8-9C80-BAE9-98DD-6081ADFD36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F2F5D7-AA5C-38FE-7F13-AD3BECF84F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FAE381-CCD9-DF9B-BD55-CBD69AF00A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DC7B4A-243F-170D-9B0F-290DF7CA4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179F-EBA3-4840-9D76-2D18F90085A4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6D1209-BD62-5430-246E-5A8924A4D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37073E-EBBF-F369-7C81-1212ED33E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61BDD-7274-41E2-A6AC-61FC66D39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383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8F575-7071-5F58-98FF-17C36BBB1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1AAA12-DCF3-0CEE-1160-FCF2DC5C9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179F-EBA3-4840-9D76-2D18F90085A4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113652-7F87-A47B-FB76-8163E3889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81CC40-48D3-A701-5737-14B7FEC1D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61BDD-7274-41E2-A6AC-61FC66D39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487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DDBBC98-8559-59D3-9D96-C28AC90F2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179F-EBA3-4840-9D76-2D18F90085A4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A679E3-40D1-A119-3E41-67AE38C2B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D0EB67-478D-C342-0708-67E152F13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61BDD-7274-41E2-A6AC-61FC66D39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479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121A7-EDB5-A251-A15D-BE657B9C5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D5FD6-A97B-00DD-7278-8B365DEBE9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28FCB9-ADF6-F45D-C466-9ED314F715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4F7024-8E88-69C4-57DE-CDAD133BB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179F-EBA3-4840-9D76-2D18F90085A4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86D8FF-8397-A8F7-526C-0A955F298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3C9B3E-5FC9-6834-4E04-01A405AB9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61BDD-7274-41E2-A6AC-61FC66D39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619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D1A06-9BD9-B317-21B5-54F68B864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F9BBED-4F5D-2554-B3C0-2736ACC4E4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B34EC8-A7CE-7537-5447-24F319F7C8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0A6DA2-D825-2C33-0DCA-2DB14A880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179F-EBA3-4840-9D76-2D18F90085A4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23676E-1C8A-8B91-8F26-E9C5D4EBA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8322A6-0A40-06BD-1A0E-02F47DAA2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61BDD-7274-41E2-A6AC-61FC66D39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615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3EF7CA-321D-0FD5-7B94-CCB936BAB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2B0B09-DE94-117E-EEA1-786333AA1F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EEAF91-10AD-4D74-100F-F8C9EFB2E3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E179F-EBA3-4840-9D76-2D18F90085A4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C2ADF9-42A5-D679-1F60-5315E4795B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46C684-4B3B-126E-4CFF-2CEF1D5DDA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61BDD-7274-41E2-A6AC-61FC66D39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401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templates.office.com/en-us/simple-gantt-chart-tm16400962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ndeley.com/guides/apa-citation-guide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3245F62-CCC4-49E4-B95B-EA6C1E790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B336FD-093C-B31B-07A4-F6232AB670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882" y="907659"/>
            <a:ext cx="10909640" cy="1167308"/>
          </a:xfrm>
        </p:spPr>
        <p:txBody>
          <a:bodyPr anchor="b">
            <a:norm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Add Title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6C374E9-E6BF-542E-8996-DD895141CCE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4188" y="2411470"/>
            <a:ext cx="1799028" cy="1799028"/>
          </a:xfrm>
          <a:prstGeom prst="rect">
            <a:avLst/>
          </a:prstGeom>
        </p:spPr>
      </p:pic>
      <p:sp>
        <p:nvSpPr>
          <p:cNvPr id="11" name="sketch line">
            <a:extLst>
              <a:ext uri="{FF2B5EF4-FFF2-40B4-BE49-F238E27FC236}">
                <a16:creationId xmlns:a16="http://schemas.microsoft.com/office/drawing/2014/main" id="{E6C0DD6B-6AA3-448F-9B99-8386295BC1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7702" y="5509052"/>
            <a:ext cx="4572000" cy="18288"/>
          </a:xfrm>
          <a:custGeom>
            <a:avLst/>
            <a:gdLst>
              <a:gd name="connsiteX0" fmla="*/ 0 w 4572000"/>
              <a:gd name="connsiteY0" fmla="*/ 0 h 18288"/>
              <a:gd name="connsiteX1" fmla="*/ 515983 w 4572000"/>
              <a:gd name="connsiteY1" fmla="*/ 0 h 18288"/>
              <a:gd name="connsiteX2" fmla="*/ 1031966 w 4572000"/>
              <a:gd name="connsiteY2" fmla="*/ 0 h 18288"/>
              <a:gd name="connsiteX3" fmla="*/ 1639389 w 4572000"/>
              <a:gd name="connsiteY3" fmla="*/ 0 h 18288"/>
              <a:gd name="connsiteX4" fmla="*/ 2383971 w 4572000"/>
              <a:gd name="connsiteY4" fmla="*/ 0 h 18288"/>
              <a:gd name="connsiteX5" fmla="*/ 2945674 w 4572000"/>
              <a:gd name="connsiteY5" fmla="*/ 0 h 18288"/>
              <a:gd name="connsiteX6" fmla="*/ 3507377 w 4572000"/>
              <a:gd name="connsiteY6" fmla="*/ 0 h 18288"/>
              <a:gd name="connsiteX7" fmla="*/ 4572000 w 4572000"/>
              <a:gd name="connsiteY7" fmla="*/ 0 h 18288"/>
              <a:gd name="connsiteX8" fmla="*/ 4572000 w 4572000"/>
              <a:gd name="connsiteY8" fmla="*/ 18288 h 18288"/>
              <a:gd name="connsiteX9" fmla="*/ 3873137 w 4572000"/>
              <a:gd name="connsiteY9" fmla="*/ 18288 h 18288"/>
              <a:gd name="connsiteX10" fmla="*/ 3311434 w 4572000"/>
              <a:gd name="connsiteY10" fmla="*/ 18288 h 18288"/>
              <a:gd name="connsiteX11" fmla="*/ 2749731 w 4572000"/>
              <a:gd name="connsiteY11" fmla="*/ 18288 h 18288"/>
              <a:gd name="connsiteX12" fmla="*/ 2050869 w 4572000"/>
              <a:gd name="connsiteY12" fmla="*/ 18288 h 18288"/>
              <a:gd name="connsiteX13" fmla="*/ 1306286 w 4572000"/>
              <a:gd name="connsiteY13" fmla="*/ 18288 h 18288"/>
              <a:gd name="connsiteX14" fmla="*/ 790303 w 4572000"/>
              <a:gd name="connsiteY14" fmla="*/ 18288 h 18288"/>
              <a:gd name="connsiteX15" fmla="*/ 0 w 4572000"/>
              <a:gd name="connsiteY15" fmla="*/ 18288 h 18288"/>
              <a:gd name="connsiteX16" fmla="*/ 0 w 45720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72000" h="18288" fill="none" extrusionOk="0">
                <a:moveTo>
                  <a:pt x="0" y="0"/>
                </a:moveTo>
                <a:cubicBezTo>
                  <a:pt x="105156" y="-20963"/>
                  <a:pt x="340432" y="822"/>
                  <a:pt x="515983" y="0"/>
                </a:cubicBezTo>
                <a:cubicBezTo>
                  <a:pt x="691534" y="-822"/>
                  <a:pt x="850679" y="16479"/>
                  <a:pt x="1031966" y="0"/>
                </a:cubicBezTo>
                <a:cubicBezTo>
                  <a:pt x="1213253" y="-16479"/>
                  <a:pt x="1443646" y="-18730"/>
                  <a:pt x="1639389" y="0"/>
                </a:cubicBezTo>
                <a:cubicBezTo>
                  <a:pt x="1835132" y="18730"/>
                  <a:pt x="2159975" y="18531"/>
                  <a:pt x="2383971" y="0"/>
                </a:cubicBezTo>
                <a:cubicBezTo>
                  <a:pt x="2607967" y="-18531"/>
                  <a:pt x="2719096" y="-12030"/>
                  <a:pt x="2945674" y="0"/>
                </a:cubicBezTo>
                <a:cubicBezTo>
                  <a:pt x="3172252" y="12030"/>
                  <a:pt x="3269167" y="27666"/>
                  <a:pt x="3507377" y="0"/>
                </a:cubicBezTo>
                <a:cubicBezTo>
                  <a:pt x="3745587" y="-27666"/>
                  <a:pt x="4116741" y="18705"/>
                  <a:pt x="4572000" y="0"/>
                </a:cubicBezTo>
                <a:cubicBezTo>
                  <a:pt x="4572895" y="8974"/>
                  <a:pt x="4571454" y="9359"/>
                  <a:pt x="4572000" y="18288"/>
                </a:cubicBezTo>
                <a:cubicBezTo>
                  <a:pt x="4374698" y="3942"/>
                  <a:pt x="4098874" y="-11042"/>
                  <a:pt x="3873137" y="18288"/>
                </a:cubicBezTo>
                <a:cubicBezTo>
                  <a:pt x="3647400" y="47618"/>
                  <a:pt x="3517055" y="5421"/>
                  <a:pt x="3311434" y="18288"/>
                </a:cubicBezTo>
                <a:cubicBezTo>
                  <a:pt x="3105813" y="31155"/>
                  <a:pt x="3025168" y="17856"/>
                  <a:pt x="2749731" y="18288"/>
                </a:cubicBezTo>
                <a:cubicBezTo>
                  <a:pt x="2474294" y="18720"/>
                  <a:pt x="2291766" y="-14168"/>
                  <a:pt x="2050869" y="18288"/>
                </a:cubicBezTo>
                <a:cubicBezTo>
                  <a:pt x="1809972" y="50744"/>
                  <a:pt x="1540276" y="46798"/>
                  <a:pt x="1306286" y="18288"/>
                </a:cubicBezTo>
                <a:cubicBezTo>
                  <a:pt x="1072296" y="-10222"/>
                  <a:pt x="972445" y="19645"/>
                  <a:pt x="790303" y="18288"/>
                </a:cubicBezTo>
                <a:cubicBezTo>
                  <a:pt x="608161" y="16931"/>
                  <a:pt x="200981" y="8241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572000" h="18288" stroke="0" extrusionOk="0">
                <a:moveTo>
                  <a:pt x="0" y="0"/>
                </a:moveTo>
                <a:cubicBezTo>
                  <a:pt x="143285" y="-9565"/>
                  <a:pt x="327959" y="-11498"/>
                  <a:pt x="561703" y="0"/>
                </a:cubicBezTo>
                <a:cubicBezTo>
                  <a:pt x="795447" y="11498"/>
                  <a:pt x="838260" y="18255"/>
                  <a:pt x="1077686" y="0"/>
                </a:cubicBezTo>
                <a:cubicBezTo>
                  <a:pt x="1317112" y="-18255"/>
                  <a:pt x="1437472" y="23514"/>
                  <a:pt x="1639389" y="0"/>
                </a:cubicBezTo>
                <a:cubicBezTo>
                  <a:pt x="1841306" y="-23514"/>
                  <a:pt x="2037142" y="-12551"/>
                  <a:pt x="2292531" y="0"/>
                </a:cubicBezTo>
                <a:cubicBezTo>
                  <a:pt x="2547920" y="12551"/>
                  <a:pt x="2810436" y="-20352"/>
                  <a:pt x="2991394" y="0"/>
                </a:cubicBezTo>
                <a:cubicBezTo>
                  <a:pt x="3172352" y="20352"/>
                  <a:pt x="3530025" y="-13347"/>
                  <a:pt x="3735977" y="0"/>
                </a:cubicBezTo>
                <a:cubicBezTo>
                  <a:pt x="3941929" y="13347"/>
                  <a:pt x="4161497" y="34086"/>
                  <a:pt x="4572000" y="0"/>
                </a:cubicBezTo>
                <a:cubicBezTo>
                  <a:pt x="4571545" y="6162"/>
                  <a:pt x="4571903" y="11775"/>
                  <a:pt x="4572000" y="18288"/>
                </a:cubicBezTo>
                <a:cubicBezTo>
                  <a:pt x="4228040" y="36490"/>
                  <a:pt x="4199736" y="42557"/>
                  <a:pt x="3873137" y="18288"/>
                </a:cubicBezTo>
                <a:cubicBezTo>
                  <a:pt x="3546538" y="-5981"/>
                  <a:pt x="3472124" y="16809"/>
                  <a:pt x="3128554" y="18288"/>
                </a:cubicBezTo>
                <a:cubicBezTo>
                  <a:pt x="2784984" y="19767"/>
                  <a:pt x="2735896" y="-17781"/>
                  <a:pt x="2383971" y="18288"/>
                </a:cubicBezTo>
                <a:cubicBezTo>
                  <a:pt x="2032046" y="54357"/>
                  <a:pt x="2019324" y="2920"/>
                  <a:pt x="1867989" y="18288"/>
                </a:cubicBezTo>
                <a:cubicBezTo>
                  <a:pt x="1716654" y="33656"/>
                  <a:pt x="1418675" y="32575"/>
                  <a:pt x="1169126" y="18288"/>
                </a:cubicBezTo>
                <a:cubicBezTo>
                  <a:pt x="919577" y="4001"/>
                  <a:pt x="798537" y="16165"/>
                  <a:pt x="561703" y="18288"/>
                </a:cubicBezTo>
                <a:cubicBezTo>
                  <a:pt x="324869" y="20411"/>
                  <a:pt x="221395" y="-912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64B3DAB-5FCD-2891-0458-84C9BFA9835C}"/>
              </a:ext>
            </a:extLst>
          </p:cNvPr>
          <p:cNvSpPr txBox="1">
            <a:spLocks/>
          </p:cNvSpPr>
          <p:nvPr/>
        </p:nvSpPr>
        <p:spPr>
          <a:xfrm>
            <a:off x="638882" y="150405"/>
            <a:ext cx="10909640" cy="69163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solidFill>
                  <a:srgbClr val="FF0000"/>
                </a:solidFill>
              </a:rPr>
              <a:t>MSc Proposal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9840DAE7-3531-BD6A-4F59-3B2A29EF4346}"/>
              </a:ext>
            </a:extLst>
          </p:cNvPr>
          <p:cNvSpPr txBox="1">
            <a:spLocks/>
          </p:cNvSpPr>
          <p:nvPr/>
        </p:nvSpPr>
        <p:spPr>
          <a:xfrm>
            <a:off x="2246670" y="4017075"/>
            <a:ext cx="7698659" cy="226141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400" b="1" dirty="0">
                <a:solidFill>
                  <a:srgbClr val="FF0000"/>
                </a:solidFill>
              </a:rPr>
              <a:t>Student Name:</a:t>
            </a:r>
          </a:p>
          <a:p>
            <a:pPr algn="l"/>
            <a:r>
              <a:rPr lang="en-US" sz="3400" b="1" dirty="0">
                <a:solidFill>
                  <a:srgbClr val="FF0000"/>
                </a:solidFill>
              </a:rPr>
              <a:t>Registration No.</a:t>
            </a:r>
          </a:p>
          <a:p>
            <a:pPr algn="l"/>
            <a:endParaRPr lang="en-US" sz="3400" b="1" dirty="0">
              <a:solidFill>
                <a:srgbClr val="FF0000"/>
              </a:solidFill>
            </a:endParaRPr>
          </a:p>
          <a:p>
            <a:pPr algn="l"/>
            <a:r>
              <a:rPr lang="en-US" sz="3400" b="1" dirty="0">
                <a:solidFill>
                  <a:srgbClr val="FF0000"/>
                </a:solidFill>
              </a:rPr>
              <a:t>Supervisor: </a:t>
            </a:r>
          </a:p>
        </p:txBody>
      </p:sp>
    </p:spTree>
    <p:extLst>
      <p:ext uri="{BB962C8B-B14F-4D97-AF65-F5344CB8AC3E}">
        <p14:creationId xmlns:p14="http://schemas.microsoft.com/office/powerpoint/2010/main" val="10161656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ph1">
            <a:extLst>
              <a:ext uri="{FF2B5EF4-FFF2-40B4-BE49-F238E27FC236}">
                <a16:creationId xmlns:a16="http://schemas.microsoft.com/office/drawing/2014/main" id="{D94C770E-D775-DA9C-A7C2-A08959F74C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769" y="1690688"/>
            <a:ext cx="5638461" cy="421378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16AC0E3-B0DF-2BED-8B6C-3FF75C78C100}"/>
              </a:ext>
            </a:extLst>
          </p:cNvPr>
          <p:cNvSpPr txBox="1"/>
          <p:nvPr/>
        </p:nvSpPr>
        <p:spPr>
          <a:xfrm>
            <a:off x="4291779" y="6123543"/>
            <a:ext cx="360843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Figure 1: Title of the figure</a:t>
            </a:r>
          </a:p>
          <a:p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75EFFA47-6E15-4A2E-37DB-0A1DF582D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format:</a:t>
            </a:r>
          </a:p>
        </p:txBody>
      </p:sp>
    </p:spTree>
    <p:extLst>
      <p:ext uri="{BB962C8B-B14F-4D97-AF65-F5344CB8AC3E}">
        <p14:creationId xmlns:p14="http://schemas.microsoft.com/office/powerpoint/2010/main" val="4558361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B3819-8D5E-6FA6-33E0-954AA85F6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Expected 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91B6CE-5DB1-574B-DFEC-141C33F435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0" i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An explanation of how the proposal will address the needs shown in the Statement of the Problem.</a:t>
            </a:r>
          </a:p>
          <a:p>
            <a:pPr algn="just"/>
            <a:r>
              <a:rPr lang="en-US" b="0" i="0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An explanation of the benefits that will be realized if the proposal is accepted.</a:t>
            </a:r>
          </a:p>
          <a:p>
            <a:pPr algn="just"/>
            <a:r>
              <a:rPr lang="en-US" b="0" i="0" dirty="0">
                <a:solidFill>
                  <a:srgbClr val="000000"/>
                </a:solidFill>
                <a:effectLst/>
              </a:rPr>
              <a:t>Most Expected Outcomes Sections are written in either the future tense (will) or with the conditional (would).</a:t>
            </a:r>
            <a:endParaRPr lang="en-US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5462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4B3CB-B7AF-4EDF-2D08-686CC0530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Research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9C0CB-4808-935B-6703-C02A39F36B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Gantt chart of your research schedule</a:t>
            </a:r>
          </a:p>
          <a:p>
            <a:r>
              <a:rPr lang="en-US" dirty="0"/>
              <a:t>Download the Simple Gantt Chart template from the website: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https://templates.office.com/en-us/simple-gantt-chart-tm16400962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598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E1900-430C-BF90-ABA5-D453383C1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3A1BA-F143-31BE-9E66-E9CEF4E70D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Use APA Reference style:</a:t>
            </a:r>
          </a:p>
          <a:p>
            <a:r>
              <a:rPr lang="en-US" dirty="0" err="1"/>
              <a:t>Derwing</a:t>
            </a:r>
            <a:r>
              <a:rPr lang="en-US" dirty="0"/>
              <a:t>, T. M., Rossiter, M. J., &amp; Munro, M. J. (2002). Teaching native speakers to listen to foreign-accented speech. Journal of Multilingual and Multicultural Development, 23(4), 245-259.</a:t>
            </a:r>
          </a:p>
          <a:p>
            <a:endParaRPr lang="en-US" dirty="0"/>
          </a:p>
          <a:p>
            <a:r>
              <a:rPr lang="en-US" dirty="0" err="1"/>
              <a:t>Krech</a:t>
            </a:r>
            <a:r>
              <a:rPr lang="en-US" dirty="0"/>
              <a:t> Thomas, H. (2004). Training strategies for improving listeners' comprehension of foreign-accented speech (Doctoral dissertation). University of Colorado, Boulder.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797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84253-C966-E04D-E164-EA5585FE1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Table of Contents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2F6D11-9D84-BFB8-6549-D851BE3E20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Introduction/Background</a:t>
            </a:r>
          </a:p>
          <a:p>
            <a:r>
              <a:rPr lang="en-US" dirty="0"/>
              <a:t>Literature Review</a:t>
            </a:r>
          </a:p>
          <a:p>
            <a:r>
              <a:rPr lang="en-US" dirty="0"/>
              <a:t>Problem Statement</a:t>
            </a:r>
          </a:p>
          <a:p>
            <a:r>
              <a:rPr lang="en-US" dirty="0"/>
              <a:t>Significance of Research </a:t>
            </a:r>
          </a:p>
          <a:p>
            <a:r>
              <a:rPr lang="en-US" dirty="0"/>
              <a:t>Aim and Objectives</a:t>
            </a:r>
          </a:p>
          <a:p>
            <a:r>
              <a:rPr lang="en-US" dirty="0"/>
              <a:t>Methodology</a:t>
            </a:r>
          </a:p>
          <a:p>
            <a:r>
              <a:rPr lang="en-US" dirty="0"/>
              <a:t>Expected Outcomes</a:t>
            </a:r>
          </a:p>
          <a:p>
            <a:r>
              <a:rPr lang="en-US" dirty="0"/>
              <a:t>Research Schedule</a:t>
            </a:r>
          </a:p>
          <a:p>
            <a:r>
              <a:rPr lang="en-US" dirty="0"/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63796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6FECAC-C6CC-DBCE-32B5-B87CD50B5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0746A-9CB2-EEAD-9ABE-7B631E2A4E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Guidelines</a:t>
            </a:r>
          </a:p>
          <a:p>
            <a:r>
              <a:rPr lang="en-GB" dirty="0"/>
              <a:t>The presentation time will be </a:t>
            </a:r>
            <a:r>
              <a:rPr lang="en-GB" b="1" dirty="0">
                <a:solidFill>
                  <a:srgbClr val="FF0000"/>
                </a:solidFill>
              </a:rPr>
              <a:t>7mins</a:t>
            </a:r>
            <a:r>
              <a:rPr lang="en-GB" dirty="0"/>
              <a:t> followed by </a:t>
            </a:r>
            <a:r>
              <a:rPr lang="en-GB" b="1" dirty="0">
                <a:solidFill>
                  <a:srgbClr val="FF0000"/>
                </a:solidFill>
              </a:rPr>
              <a:t>3mins</a:t>
            </a:r>
            <a:r>
              <a:rPr lang="en-GB" dirty="0"/>
              <a:t> Q/A session. </a:t>
            </a:r>
          </a:p>
          <a:p>
            <a:r>
              <a:rPr lang="en-GB" dirty="0"/>
              <a:t>Avoid long paragraphs. Make use of bullet statements.</a:t>
            </a:r>
          </a:p>
          <a:p>
            <a:r>
              <a:rPr lang="en-GB" dirty="0"/>
              <a:t>Figures and graphs should be of good quality and data should be readable.</a:t>
            </a:r>
          </a:p>
          <a:p>
            <a:r>
              <a:rPr lang="en-GB" dirty="0"/>
              <a:t>Use APA Citation Style for in-text citation (</a:t>
            </a:r>
            <a:r>
              <a:rPr lang="en-GB" dirty="0">
                <a:hlinkClick r:id="rId2"/>
              </a:rPr>
              <a:t>https://www.mendeley.com/guides/apa-citation-guide/</a:t>
            </a:r>
            <a:r>
              <a:rPr lang="en-GB" dirty="0"/>
              <a:t>) </a:t>
            </a:r>
          </a:p>
          <a:p>
            <a:pPr lvl="1"/>
            <a:r>
              <a:rPr lang="en-US" dirty="0"/>
              <a:t>APA in-text citation style uses the author's last name and the year of publication, for example: (Field, 2005). 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240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7397C-568D-5845-D3AC-4BDE9EE11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Literature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B87073-B733-549F-6542-89EFEB42C3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12529"/>
                </a:solidFill>
                <a:effectLst/>
              </a:rPr>
              <a:t>Relevant current research </a:t>
            </a:r>
            <a:r>
              <a:rPr lang="en-US" b="1" i="1" dirty="0">
                <a:solidFill>
                  <a:srgbClr val="212529"/>
                </a:solidFill>
                <a:effectLst/>
              </a:rPr>
              <a:t>that</a:t>
            </a:r>
            <a:r>
              <a:rPr lang="en-US" b="0" i="0" dirty="0">
                <a:solidFill>
                  <a:srgbClr val="212529"/>
                </a:solidFill>
                <a:effectLst/>
              </a:rPr>
              <a:t> is close to your topic.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12529"/>
                </a:solidFill>
                <a:effectLst/>
              </a:rPr>
              <a:t>Different theories that may apply to your specific area of research.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12529"/>
                </a:solidFill>
                <a:effectLst/>
              </a:rPr>
              <a:t>Areas of weakness that are currently highlighted.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739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6A0FC-D0A2-C2F3-6620-ACB5ACC78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Problem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FB0E9C-9343-46D9-4905-028F4E21B9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/>
              <a:t>Problem statement should be written in one statement with no bullets. Avoid adding figures in this slide. The authors can add figures in the background.</a:t>
            </a:r>
          </a:p>
        </p:txBody>
      </p:sp>
    </p:spTree>
    <p:extLst>
      <p:ext uri="{BB962C8B-B14F-4D97-AF65-F5344CB8AC3E}">
        <p14:creationId xmlns:p14="http://schemas.microsoft.com/office/powerpoint/2010/main" val="2135285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6A0FC-D0A2-C2F3-6620-ACB5ACC78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Significance of Research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FB0E9C-9343-46D9-4905-028F4E21B9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0" i="0" dirty="0">
                <a:solidFill>
                  <a:srgbClr val="0A0A0A"/>
                </a:solidFill>
                <a:effectLst/>
              </a:rPr>
              <a:t>Compare your work with the work that was done by others and pointing out the things that your study does which was never done before.</a:t>
            </a:r>
          </a:p>
          <a:p>
            <a:pPr algn="just"/>
            <a:r>
              <a:rPr lang="en-US" b="0" i="0" dirty="0">
                <a:effectLst/>
              </a:rPr>
              <a:t>It can be a new methodology or a new design that sets the stage for new knowledge. </a:t>
            </a:r>
          </a:p>
          <a:p>
            <a:pPr algn="just"/>
            <a:r>
              <a:rPr lang="en-US" b="0" i="0" dirty="0">
                <a:effectLst/>
              </a:rPr>
              <a:t>It could be an approach that purposefully attempts to add more understanding to the current knowledge base.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985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DC392-648D-AACA-D7E8-E24C02A08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Aim and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AEFAF7-D853-9DCC-CAAD-E277868212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aim of the study is ____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Following are the research objectives: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____________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____________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____________</a:t>
            </a:r>
          </a:p>
          <a:p>
            <a:pPr marL="457200" lvl="1" indent="0">
              <a:buNone/>
            </a:pPr>
            <a:endParaRPr lang="en-US" dirty="0"/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244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86118-AAF6-4655-E6E3-5E06E5925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Methodology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A5168-A4D1-1460-1CF8-6DB86EEA7B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Explain the methodology briefly. A great methodology slides explains the what, how, and why.</a:t>
            </a:r>
          </a:p>
          <a:p>
            <a:pPr lvl="1"/>
            <a:r>
              <a:rPr lang="en-US" b="1" i="0" dirty="0">
                <a:effectLst/>
              </a:rPr>
              <a:t>What</a:t>
            </a:r>
            <a:r>
              <a:rPr lang="en-US" b="0" i="0" dirty="0">
                <a:effectLst/>
              </a:rPr>
              <a:t> method did you use for your research</a:t>
            </a:r>
          </a:p>
          <a:p>
            <a:pPr lvl="1"/>
            <a:r>
              <a:rPr lang="en-US" b="1" i="0" dirty="0">
                <a:effectLst/>
              </a:rPr>
              <a:t>Why</a:t>
            </a:r>
            <a:r>
              <a:rPr lang="en-US" b="0" i="0" dirty="0">
                <a:effectLst/>
              </a:rPr>
              <a:t> did you choose it</a:t>
            </a:r>
          </a:p>
          <a:p>
            <a:pPr lvl="1"/>
            <a:r>
              <a:rPr lang="en-US" b="1" i="0" dirty="0">
                <a:effectLst/>
              </a:rPr>
              <a:t>How</a:t>
            </a:r>
            <a:r>
              <a:rPr lang="en-US" b="0" i="0" dirty="0">
                <a:effectLst/>
              </a:rPr>
              <a:t> did you conduct it</a:t>
            </a:r>
            <a:endParaRPr lang="en-US" dirty="0"/>
          </a:p>
          <a:p>
            <a:r>
              <a:rPr lang="en-US" dirty="0"/>
              <a:t>The most effective way to aid understanding is by using graphics like flowcharts and tables.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BD012BE4-42F4-F5A6-3524-B9470261FE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1081339"/>
              </p:ext>
            </p:extLst>
          </p:nvPr>
        </p:nvGraphicFramePr>
        <p:xfrm>
          <a:off x="2031998" y="3367548"/>
          <a:ext cx="8127999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488364655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841529662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981968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28431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21838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58394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3113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7054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2408009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4F80EAD6-3B90-1955-D15E-B2A61FE6EFFD}"/>
              </a:ext>
            </a:extLst>
          </p:cNvPr>
          <p:cNvSpPr txBox="1"/>
          <p:nvPr/>
        </p:nvSpPr>
        <p:spPr>
          <a:xfrm>
            <a:off x="4291777" y="2487559"/>
            <a:ext cx="360843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Table 1: Title of the table</a:t>
            </a:r>
          </a:p>
          <a:p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B0F163EF-9332-5D1B-3471-22D2CA4D1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format:</a:t>
            </a:r>
          </a:p>
        </p:txBody>
      </p:sp>
    </p:spTree>
    <p:extLst>
      <p:ext uri="{BB962C8B-B14F-4D97-AF65-F5344CB8AC3E}">
        <p14:creationId xmlns:p14="http://schemas.microsoft.com/office/powerpoint/2010/main" val="16741150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498</Words>
  <Application>Microsoft Office PowerPoint</Application>
  <PresentationFormat>Widescreen</PresentationFormat>
  <Paragraphs>68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Add Title</vt:lpstr>
      <vt:lpstr>Table of Contents</vt:lpstr>
      <vt:lpstr>Introduction</vt:lpstr>
      <vt:lpstr>Literature review</vt:lpstr>
      <vt:lpstr>Problem Statement</vt:lpstr>
      <vt:lpstr>Significance of Research </vt:lpstr>
      <vt:lpstr>Aim and Objectives</vt:lpstr>
      <vt:lpstr>Methodology</vt:lpstr>
      <vt:lpstr>Table format:</vt:lpstr>
      <vt:lpstr>Figure format:</vt:lpstr>
      <vt:lpstr>Expected Outcomes</vt:lpstr>
      <vt:lpstr>Research Schedule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Ghufran Ahmed</dc:creator>
  <cp:lastModifiedBy>Kashif Iqbal</cp:lastModifiedBy>
  <cp:revision>21</cp:revision>
  <dcterms:created xsi:type="dcterms:W3CDTF">2023-02-08T10:11:51Z</dcterms:created>
  <dcterms:modified xsi:type="dcterms:W3CDTF">2023-02-10T10:40:09Z</dcterms:modified>
</cp:coreProperties>
</file>