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60" r:id="rId6"/>
    <p:sldId id="270" r:id="rId7"/>
    <p:sldId id="261" r:id="rId8"/>
    <p:sldId id="271" r:id="rId9"/>
    <p:sldId id="266" r:id="rId10"/>
    <p:sldId id="267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7168-6AAF-4F11-FA83-BF33B2E45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2208-8CE0-4D77-2F78-47F6D80FF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F1FD4-6967-4C6D-D123-DA1F638E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8938F-37BF-BB38-0CB8-D1A8CFE7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58093-D1D7-48ED-96E7-43F1F7371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7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F3209-3F9C-6691-E2B6-4FBF1031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92B25-0868-A75B-299A-5604FD7F8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A1C37-8900-D38C-EC38-8F40F653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AFAAB-ACD9-65E6-DF60-C0CE7448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B456-A947-442C-DA3A-E1FE1234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7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D99242-9A06-DBF1-1860-36BDAC726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C4B120-36FB-31DF-38AE-774329501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73374-7CF7-2838-2F8F-20BC7835B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C3231-5A80-22BD-5B43-4B23B634E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B98A1-1F76-A536-00E1-2D074E4A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DE38D-A0B8-81FB-62E1-47E421C3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BD642-E3F7-9006-2F03-F7DB92E85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6BD15-A0FD-CD70-56B4-76CFCF11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E01DA-E1B7-8C3E-097E-4B9E4415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61281-2D60-5DDC-E92D-C125602B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91E2-3E94-49DD-D39A-CBC76160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A1DE0-8879-4FF3-4B32-2E2552B24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BE247-0E5C-A5AB-EE3E-7F92FD934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51BD3-CF0E-6B2C-6DD6-8BD24D19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6EEB0-8151-601F-AC12-900C7870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9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E220-7D14-3FB6-0C7A-1727327C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86A2-9204-F4A0-25B6-7D82C8D16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57485-B65D-8F3E-9F95-E7BC0C6DC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06BB0-992C-EA03-6B8B-3545B0130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50F54-9DEB-F515-9391-9DA5926D1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1AC5A-04D4-F18B-4D8E-47C730FB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6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2194A-E5B3-8C99-3C6D-6948EFEFC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C2C39-05D6-6E38-4133-D11B4F6DB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1BDA8-9C80-BAE9-98DD-6081ADFD3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2F5D7-AA5C-38FE-7F13-AD3BECF84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FAE381-CCD9-DF9B-BD55-CBD69AF00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C7B4A-243F-170D-9B0F-290DF7CA4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D1209-BD62-5430-246E-5A8924A4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37073E-EBBF-F369-7C81-1212ED33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8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8F575-7071-5F58-98FF-17C36BBB1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AAA12-DCF3-0CEE-1160-FCF2DC5C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113652-7F87-A47B-FB76-8163E388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1CC40-48D3-A701-5737-14B7FEC1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8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DBBC98-8559-59D3-9D96-C28AC90F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679E3-40D1-A119-3E41-67AE38C2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0EB67-478D-C342-0708-67E152F1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21A7-EDB5-A251-A15D-BE657B9C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D5FD6-A97B-00DD-7278-8B365DEBE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8FCB9-ADF6-F45D-C466-9ED314F71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F7024-8E88-69C4-57DE-CDAD133B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6D8FF-8397-A8F7-526C-0A955F29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9B3E-5FC9-6834-4E04-01A405AB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D1A06-9BD9-B317-21B5-54F68B86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F9BBED-4F5D-2554-B3C0-2736ACC4E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34EC8-A7CE-7537-5447-24F319F7C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A6DA2-D825-2C33-0DCA-2DB14A88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3676E-1C8A-8B91-8F26-E9C5D4EB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322A6-0A40-06BD-1A0E-02F47DAA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3EF7CA-321D-0FD5-7B94-CCB936BA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B0B09-DE94-117E-EEA1-786333AA1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EAF91-10AD-4D74-100F-F8C9EFB2E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179F-EBA3-4840-9D76-2D18F90085A4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2ADF9-42A5-D679-1F60-5315E4795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6C684-4B3B-126E-4CFF-2CEF1D5DD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61BDD-7274-41E2-A6AC-61FC66D3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emplates.office.com/en-us/simple-gantt-chart-tm1640096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deley.com/guides/apa-citation-guid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336FD-093C-B31B-07A4-F6232AB67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907659"/>
            <a:ext cx="10909640" cy="1167308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Add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C374E9-E6BF-542E-8996-DD895141CC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188" y="2411470"/>
            <a:ext cx="1799028" cy="1799028"/>
          </a:xfrm>
          <a:prstGeom prst="rect">
            <a:avLst/>
          </a:prstGeom>
        </p:spPr>
      </p:pic>
      <p:sp>
        <p:nvSpPr>
          <p:cNvPr id="11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64B3DAB-5FCD-2891-0458-84C9BFA9835C}"/>
              </a:ext>
            </a:extLst>
          </p:cNvPr>
          <p:cNvSpPr txBox="1">
            <a:spLocks/>
          </p:cNvSpPr>
          <p:nvPr/>
        </p:nvSpPr>
        <p:spPr>
          <a:xfrm>
            <a:off x="638882" y="150405"/>
            <a:ext cx="10909640" cy="6916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0000"/>
                </a:solidFill>
              </a:rPr>
              <a:t>MSc Proposal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840DAE7-3531-BD6A-4F59-3B2A29EF4346}"/>
              </a:ext>
            </a:extLst>
          </p:cNvPr>
          <p:cNvSpPr txBox="1">
            <a:spLocks/>
          </p:cNvSpPr>
          <p:nvPr/>
        </p:nvSpPr>
        <p:spPr>
          <a:xfrm>
            <a:off x="2246670" y="4017075"/>
            <a:ext cx="7698659" cy="22614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400" b="1" dirty="0">
                <a:solidFill>
                  <a:srgbClr val="FF0000"/>
                </a:solidFill>
              </a:rPr>
              <a:t>Student Name:</a:t>
            </a:r>
          </a:p>
          <a:p>
            <a:pPr algn="l"/>
            <a:r>
              <a:rPr lang="en-US" sz="3400" b="1" dirty="0">
                <a:solidFill>
                  <a:srgbClr val="FF0000"/>
                </a:solidFill>
              </a:rPr>
              <a:t>Registration No.</a:t>
            </a:r>
          </a:p>
          <a:p>
            <a:pPr algn="l"/>
            <a:endParaRPr lang="en-US" sz="3400" b="1" dirty="0">
              <a:solidFill>
                <a:srgbClr val="FF0000"/>
              </a:solidFill>
            </a:endParaRPr>
          </a:p>
          <a:p>
            <a:pPr algn="l"/>
            <a:r>
              <a:rPr lang="en-US" sz="3400" b="1" dirty="0">
                <a:solidFill>
                  <a:srgbClr val="FF0000"/>
                </a:solidFill>
              </a:rPr>
              <a:t>Supervisor: </a:t>
            </a:r>
          </a:p>
        </p:txBody>
      </p:sp>
    </p:spTree>
    <p:extLst>
      <p:ext uri="{BB962C8B-B14F-4D97-AF65-F5344CB8AC3E}">
        <p14:creationId xmlns:p14="http://schemas.microsoft.com/office/powerpoint/2010/main" val="101616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1">
            <a:extLst>
              <a:ext uri="{FF2B5EF4-FFF2-40B4-BE49-F238E27FC236}">
                <a16:creationId xmlns:a16="http://schemas.microsoft.com/office/drawing/2014/main" id="{D94C770E-D775-DA9C-A7C2-A08959F74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769" y="1690688"/>
            <a:ext cx="5638461" cy="42137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6AC0E3-B0DF-2BED-8B6C-3FF75C78C100}"/>
              </a:ext>
            </a:extLst>
          </p:cNvPr>
          <p:cNvSpPr txBox="1"/>
          <p:nvPr/>
        </p:nvSpPr>
        <p:spPr>
          <a:xfrm>
            <a:off x="4291779" y="6123543"/>
            <a:ext cx="3608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Figure 1: Title of the figure</a:t>
            </a:r>
          </a:p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5EFFA47-6E15-4A2E-37DB-0A1DF582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format:</a:t>
            </a:r>
          </a:p>
        </p:txBody>
      </p:sp>
    </p:spTree>
    <p:extLst>
      <p:ext uri="{BB962C8B-B14F-4D97-AF65-F5344CB8AC3E}">
        <p14:creationId xmlns:p14="http://schemas.microsoft.com/office/powerpoint/2010/main" val="45583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B3819-8D5E-6FA6-33E0-954AA85F6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Expected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1B6CE-5DB1-574B-DFEC-141C33F4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An explanation of how the proposal will address the needs shown in the Statement of the Problem.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An explanation of the benefits that will be realized if the proposal is accepted.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</a:rPr>
              <a:t>Most Expected Outcomes Sections are written in either the future tense (will) or with the conditional (would).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54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B3CB-B7AF-4EDF-2D08-686CC053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Research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9C0CB-4808-935B-6703-C02A39F36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Gantt chart of your research schedule</a:t>
            </a:r>
          </a:p>
          <a:p>
            <a:r>
              <a:rPr lang="en-US" dirty="0"/>
              <a:t>Download the Simple Gantt Chart template from the website: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https://templates.office.com/en-us/simple-gantt-chart-tm16400962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9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E1900-430C-BF90-ABA5-D453383C1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A1BA-F143-31BE-9E66-E9CEF4E7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Use APA Reference style:</a:t>
            </a:r>
          </a:p>
          <a:p>
            <a:r>
              <a:rPr lang="en-US" dirty="0" err="1"/>
              <a:t>Derwing</a:t>
            </a:r>
            <a:r>
              <a:rPr lang="en-US" dirty="0"/>
              <a:t>, T. M., Rossiter, M. J., &amp; Munro, M. J. (2002). Teaching native speakers to listen to foreign-accented speech. Journal of Multilingual and Multicultural Development, 23(4), 245-259.</a:t>
            </a:r>
          </a:p>
          <a:p>
            <a:endParaRPr lang="en-US" dirty="0"/>
          </a:p>
          <a:p>
            <a:r>
              <a:rPr lang="en-US" dirty="0" err="1"/>
              <a:t>Krech</a:t>
            </a:r>
            <a:r>
              <a:rPr lang="en-US" dirty="0"/>
              <a:t> Thomas, H. (2004). Training strategies for improving listeners' comprehension of foreign-accented speech (Doctoral dissertation). University of Colorado, Boulder.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9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4253-C966-E04D-E164-EA5585FE1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F6D11-9D84-BFB8-6549-D851BE3E2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Introduction/Background</a:t>
            </a:r>
          </a:p>
          <a:p>
            <a:r>
              <a:rPr lang="en-US" dirty="0"/>
              <a:t>Literature Review</a:t>
            </a:r>
          </a:p>
          <a:p>
            <a:r>
              <a:rPr lang="en-US" dirty="0"/>
              <a:t>Problem Statement</a:t>
            </a:r>
          </a:p>
          <a:p>
            <a:r>
              <a:rPr lang="en-US" dirty="0"/>
              <a:t>Significance of Research </a:t>
            </a:r>
          </a:p>
          <a:p>
            <a:r>
              <a:rPr lang="en-US" dirty="0"/>
              <a:t>Aim and Objectives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Expected Outcomes</a:t>
            </a:r>
          </a:p>
          <a:p>
            <a:r>
              <a:rPr lang="en-US" dirty="0"/>
              <a:t>Research Schedule</a:t>
            </a:r>
          </a:p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6379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FECAC-C6CC-DBCE-32B5-B87CD50B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0746A-9CB2-EEAD-9ABE-7B631E2A4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Guidelines</a:t>
            </a:r>
          </a:p>
          <a:p>
            <a:r>
              <a:rPr lang="en-GB" dirty="0"/>
              <a:t>The presentation time will be </a:t>
            </a:r>
            <a:r>
              <a:rPr lang="en-GB" b="1" dirty="0">
                <a:solidFill>
                  <a:srgbClr val="FF0000"/>
                </a:solidFill>
              </a:rPr>
              <a:t>7mins</a:t>
            </a:r>
            <a:r>
              <a:rPr lang="en-GB" dirty="0"/>
              <a:t> followed by </a:t>
            </a:r>
            <a:r>
              <a:rPr lang="en-GB" b="1" dirty="0">
                <a:solidFill>
                  <a:srgbClr val="FF0000"/>
                </a:solidFill>
              </a:rPr>
              <a:t>3mins</a:t>
            </a:r>
            <a:r>
              <a:rPr lang="en-GB" dirty="0"/>
              <a:t> Q/A session. </a:t>
            </a:r>
          </a:p>
          <a:p>
            <a:r>
              <a:rPr lang="en-GB" dirty="0"/>
              <a:t>Avoid long paragraphs. Make use of bullet statements.</a:t>
            </a:r>
          </a:p>
          <a:p>
            <a:r>
              <a:rPr lang="en-GB" dirty="0"/>
              <a:t>Figures and graphs should be of good quality and data should be readable.</a:t>
            </a:r>
          </a:p>
          <a:p>
            <a:r>
              <a:rPr lang="en-GB" dirty="0"/>
              <a:t>Use APA Citation Style for in-text citation (</a:t>
            </a:r>
            <a:r>
              <a:rPr lang="en-GB" dirty="0">
                <a:hlinkClick r:id="rId2"/>
              </a:rPr>
              <a:t>https://www.mendeley.com/guides/apa-citation-guide/</a:t>
            </a:r>
            <a:r>
              <a:rPr lang="en-GB" dirty="0"/>
              <a:t>) </a:t>
            </a:r>
          </a:p>
          <a:p>
            <a:pPr lvl="1"/>
            <a:r>
              <a:rPr lang="en-US" dirty="0"/>
              <a:t>APA in-text citation style uses the author's last name and the year of publication, for example: (Field, 2005).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4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7397C-568D-5845-D3AC-4BDE9EE1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Literature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87073-B733-549F-6542-89EFEB42C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</a:rPr>
              <a:t>Relevant current research </a:t>
            </a:r>
            <a:r>
              <a:rPr lang="en-US" b="1" i="1" dirty="0">
                <a:solidFill>
                  <a:srgbClr val="212529"/>
                </a:solidFill>
                <a:effectLst/>
              </a:rPr>
              <a:t>that</a:t>
            </a:r>
            <a:r>
              <a:rPr lang="en-US" b="0" i="0" dirty="0">
                <a:solidFill>
                  <a:srgbClr val="212529"/>
                </a:solidFill>
                <a:effectLst/>
              </a:rPr>
              <a:t> is close to your topic.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</a:rPr>
              <a:t>Different theories that may apply to your specific area of research.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</a:rPr>
              <a:t>Areas of weakness that are currently highlighted.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3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6A0FC-D0A2-C2F3-6620-ACB5ACC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B0E9C-9343-46D9-4905-028F4E21B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Problem statement should be written in one statement with no bullets. Avoid adding figures in this slide. The authors can add figures in the background.</a:t>
            </a:r>
          </a:p>
        </p:txBody>
      </p:sp>
    </p:spTree>
    <p:extLst>
      <p:ext uri="{BB962C8B-B14F-4D97-AF65-F5344CB8AC3E}">
        <p14:creationId xmlns:p14="http://schemas.microsoft.com/office/powerpoint/2010/main" val="213528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6A0FC-D0A2-C2F3-6620-ACB5ACC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Significance of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B0E9C-9343-46D9-4905-028F4E21B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0A0A0A"/>
                </a:solidFill>
                <a:effectLst/>
              </a:rPr>
              <a:t>Compare your work with the work that was done by others and pointing out the things that your study does which was never done before.</a:t>
            </a:r>
          </a:p>
          <a:p>
            <a:pPr algn="just"/>
            <a:r>
              <a:rPr lang="en-US" b="0" i="0" dirty="0">
                <a:effectLst/>
              </a:rPr>
              <a:t>It can be a new methodology or a new design that sets the stage for new knowledge. </a:t>
            </a:r>
          </a:p>
          <a:p>
            <a:pPr algn="just"/>
            <a:r>
              <a:rPr lang="en-US" b="0" i="0" dirty="0">
                <a:effectLst/>
              </a:rPr>
              <a:t>It could be an approach that purposefully attempts to add more understanding to the current knowledge base.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8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C392-648D-AACA-D7E8-E24C02A08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Aim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EFAF7-D853-9DCC-CAAD-E27786821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aim of the study is ____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Following are the research objectives: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____________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____________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____________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4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86118-AAF6-4655-E6E3-5E06E592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A5168-A4D1-1460-1CF8-6DB86EEA7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methodology briefly. A great methodology slides explains the what, how, and why.</a:t>
            </a:r>
          </a:p>
          <a:p>
            <a:pPr lvl="1"/>
            <a:r>
              <a:rPr lang="en-US" b="1" i="0" dirty="0">
                <a:effectLst/>
              </a:rPr>
              <a:t>What</a:t>
            </a:r>
            <a:r>
              <a:rPr lang="en-US" b="0" i="0" dirty="0">
                <a:effectLst/>
              </a:rPr>
              <a:t> method did you use for your research</a:t>
            </a:r>
          </a:p>
          <a:p>
            <a:pPr lvl="1"/>
            <a:r>
              <a:rPr lang="en-US" b="1" i="0" dirty="0">
                <a:effectLst/>
              </a:rPr>
              <a:t>Why</a:t>
            </a:r>
            <a:r>
              <a:rPr lang="en-US" b="0" i="0" dirty="0">
                <a:effectLst/>
              </a:rPr>
              <a:t> did you choose it</a:t>
            </a:r>
          </a:p>
          <a:p>
            <a:pPr lvl="1"/>
            <a:r>
              <a:rPr lang="en-US" b="1" i="0" dirty="0">
                <a:effectLst/>
              </a:rPr>
              <a:t>How</a:t>
            </a:r>
            <a:r>
              <a:rPr lang="en-US" b="0" i="0" dirty="0">
                <a:effectLst/>
              </a:rPr>
              <a:t> did you conduct it</a:t>
            </a:r>
            <a:endParaRPr lang="en-US" dirty="0"/>
          </a:p>
          <a:p>
            <a:r>
              <a:rPr lang="en-US" dirty="0"/>
              <a:t>The most effective way to aid understanding is by using graphics like flowcharts and tables.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D012BE4-42F4-F5A6-3524-B9470261F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081339"/>
              </p:ext>
            </p:extLst>
          </p:nvPr>
        </p:nvGraphicFramePr>
        <p:xfrm>
          <a:off x="2031998" y="3367548"/>
          <a:ext cx="812799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4883646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52966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8196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84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8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3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13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05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0800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F80EAD6-3B90-1955-D15E-B2A61FE6EFFD}"/>
              </a:ext>
            </a:extLst>
          </p:cNvPr>
          <p:cNvSpPr txBox="1"/>
          <p:nvPr/>
        </p:nvSpPr>
        <p:spPr>
          <a:xfrm>
            <a:off x="4291777" y="2487559"/>
            <a:ext cx="3608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Table 1: Title of the table</a:t>
            </a:r>
          </a:p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B0F163EF-9332-5D1B-3471-22D2CA4D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format:</a:t>
            </a:r>
          </a:p>
        </p:txBody>
      </p:sp>
    </p:spTree>
    <p:extLst>
      <p:ext uri="{BB962C8B-B14F-4D97-AF65-F5344CB8AC3E}">
        <p14:creationId xmlns:p14="http://schemas.microsoft.com/office/powerpoint/2010/main" val="1674115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498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Add Title</vt:lpstr>
      <vt:lpstr>Table of Contents</vt:lpstr>
      <vt:lpstr>Introduction</vt:lpstr>
      <vt:lpstr>Literature review</vt:lpstr>
      <vt:lpstr>Problem Statement</vt:lpstr>
      <vt:lpstr>Significance of Research </vt:lpstr>
      <vt:lpstr>Aim and Objectives</vt:lpstr>
      <vt:lpstr>Methodology</vt:lpstr>
      <vt:lpstr>Table format:</vt:lpstr>
      <vt:lpstr>Figure format:</vt:lpstr>
      <vt:lpstr>Expected Outcomes</vt:lpstr>
      <vt:lpstr>Research Schedule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Ghufran Ahmed</dc:creator>
  <cp:lastModifiedBy>Kashif Iqbal</cp:lastModifiedBy>
  <cp:revision>21</cp:revision>
  <dcterms:created xsi:type="dcterms:W3CDTF">2023-02-08T10:11:51Z</dcterms:created>
  <dcterms:modified xsi:type="dcterms:W3CDTF">2023-02-10T10:40:09Z</dcterms:modified>
</cp:coreProperties>
</file>